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2" r:id="rId4"/>
    <p:sldId id="257" r:id="rId5"/>
    <p:sldId id="260" r:id="rId6"/>
    <p:sldId id="274" r:id="rId7"/>
    <p:sldId id="261" r:id="rId8"/>
    <p:sldId id="258" r:id="rId9"/>
    <p:sldId id="262" r:id="rId10"/>
    <p:sldId id="263" r:id="rId11"/>
    <p:sldId id="264" r:id="rId12"/>
    <p:sldId id="273" r:id="rId13"/>
    <p:sldId id="265" r:id="rId14"/>
    <p:sldId id="266" r:id="rId15"/>
    <p:sldId id="269" r:id="rId16"/>
    <p:sldId id="267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5"/>
    <p:restoredTop sz="96291"/>
  </p:normalViewPr>
  <p:slideViewPr>
    <p:cSldViewPr snapToGrid="0">
      <p:cViewPr varScale="1">
        <p:scale>
          <a:sx n="132" d="100"/>
          <a:sy n="132" d="100"/>
        </p:scale>
        <p:origin x="1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B9CB2-5575-EC9C-FC72-8496B38E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"/>
            <a:ext cx="122084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EF320-53DD-C485-5CF4-17D969DB2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808" y="5690332"/>
            <a:ext cx="8825658" cy="861420"/>
          </a:xfrm>
        </p:spPr>
        <p:txBody>
          <a:bodyPr/>
          <a:lstStyle/>
          <a:p>
            <a:r>
              <a:rPr lang="en-US" sz="5400" b="1" dirty="0"/>
              <a:t>Factors Behind The Failure Of Indian Education System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910AE-A44A-DBAE-1225-BB202A37A02E}"/>
              </a:ext>
            </a:extLst>
          </p:cNvPr>
          <p:cNvSpPr txBox="1"/>
          <p:nvPr/>
        </p:nvSpPr>
        <p:spPr>
          <a:xfrm>
            <a:off x="9711592" y="5351423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 </a:t>
            </a:r>
          </a:p>
          <a:p>
            <a:r>
              <a:rPr lang="en-US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K. Ashok</a:t>
            </a:r>
          </a:p>
          <a:p>
            <a:r>
              <a:rPr lang="en-US" i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 </a:t>
            </a:r>
            <a:r>
              <a:rPr lang="en-US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 2025</a:t>
            </a:r>
          </a:p>
          <a:p>
            <a:endParaRPr lang="en-US" i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0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666B-484C-23FA-A316-9D3C08E1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28" y="452718"/>
            <a:ext cx="9404723" cy="859248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Operational Failures in Education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EE1E-2795-7F9A-A2F4-190540F5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12" y="1311966"/>
            <a:ext cx="4210810" cy="489667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accent3"/>
                </a:solidFill>
              </a:rPr>
              <a:t>Key Points:</a:t>
            </a:r>
          </a:p>
          <a:p>
            <a:r>
              <a:rPr lang="en-US" dirty="0"/>
              <a:t>Lack of Practical Education </a:t>
            </a:r>
          </a:p>
          <a:p>
            <a:r>
              <a:rPr lang="en-US" dirty="0"/>
              <a:t>Teacher Vacancies </a:t>
            </a:r>
          </a:p>
          <a:p>
            <a:r>
              <a:rPr lang="en-US" dirty="0"/>
              <a:t>Infrastructure Issues –</a:t>
            </a:r>
          </a:p>
          <a:p>
            <a:r>
              <a:rPr lang="en-US" dirty="0"/>
              <a:t>Defective or non-functional toilets (especially for girls)</a:t>
            </a:r>
          </a:p>
          <a:p>
            <a:r>
              <a:rPr lang="en-US" dirty="0"/>
              <a:t>Low access to clean water and electricity</a:t>
            </a:r>
          </a:p>
          <a:p>
            <a:r>
              <a:rPr lang="en-US" dirty="0"/>
              <a:t>Poor Technology Access – Minimal computer infrastructure in schools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Mid-Day Meal (MDM) Failures </a:t>
            </a:r>
          </a:p>
          <a:p>
            <a:r>
              <a:rPr lang="en-US" dirty="0"/>
              <a:t>Irregular supply</a:t>
            </a:r>
          </a:p>
          <a:p>
            <a:r>
              <a:rPr lang="en-US" dirty="0"/>
              <a:t>Substandard quality</a:t>
            </a:r>
          </a:p>
          <a:p>
            <a:r>
              <a:rPr lang="en-US" dirty="0"/>
              <a:t>Poisoning incidents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Rural Disparities </a:t>
            </a:r>
          </a:p>
          <a:p>
            <a:r>
              <a:rPr lang="en-US" dirty="0"/>
              <a:t>High dropout rates</a:t>
            </a:r>
          </a:p>
          <a:p>
            <a:r>
              <a:rPr lang="en-US" dirty="0"/>
              <a:t>Single-teacher schools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Academic Quality </a:t>
            </a:r>
          </a:p>
          <a:p>
            <a:r>
              <a:rPr lang="en-US" dirty="0"/>
              <a:t>Plateauing literacy and low reading/numeracy skills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4386-36F6-1AAD-5D1D-0878552B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14" y="1455341"/>
            <a:ext cx="7357242" cy="39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E94D-B630-2C0B-367B-D0C05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Corruption and Scams in the Education system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089E1-7045-1D4A-055B-3D58F6736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465654" cy="4195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300" dirty="0">
                <a:solidFill>
                  <a:srgbClr val="FFC000"/>
                </a:solidFill>
              </a:rPr>
              <a:t>Key Points: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Top Scams:</a:t>
            </a:r>
          </a:p>
          <a:p>
            <a:r>
              <a:rPr lang="en-US" dirty="0"/>
              <a:t>Byju's Coaching Scam </a:t>
            </a:r>
          </a:p>
          <a:p>
            <a:r>
              <a:rPr lang="en-US" dirty="0"/>
              <a:t>Fake Certificate and Teacher Recruitment Frauds</a:t>
            </a:r>
          </a:p>
          <a:p>
            <a:r>
              <a:rPr lang="en-US" dirty="0"/>
              <a:t>Scholarship and MDM Fund Diversions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Common Scams:</a:t>
            </a:r>
          </a:p>
          <a:p>
            <a:r>
              <a:rPr lang="en-US" dirty="0"/>
              <a:t>Fake admissions and enrollments</a:t>
            </a:r>
          </a:p>
          <a:p>
            <a:r>
              <a:rPr lang="en-US" dirty="0"/>
              <a:t>Exam paper leaks and NEET irregularities</a:t>
            </a:r>
          </a:p>
          <a:p>
            <a:r>
              <a:rPr lang="en-US" dirty="0"/>
              <a:t>Misuse and misallocation of public funds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Impact:</a:t>
            </a:r>
          </a:p>
          <a:p>
            <a:r>
              <a:rPr lang="en-US" dirty="0"/>
              <a:t>Erosion of trust in education</a:t>
            </a:r>
          </a:p>
          <a:p>
            <a:r>
              <a:rPr lang="en-US" dirty="0"/>
              <a:t>Financial and mental stress for students</a:t>
            </a:r>
          </a:p>
          <a:p>
            <a:r>
              <a:rPr lang="en-US" dirty="0"/>
              <a:t>Compromised academic standards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B0FCD-B5F1-B1CC-483A-1B4A130D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57" y="1413470"/>
            <a:ext cx="5028926" cy="49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2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FD6A8C-3804-E150-B838-201780C1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265473"/>
            <a:ext cx="4071487" cy="2521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2382C-78C1-43BD-31CE-905F9690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66" y="163132"/>
            <a:ext cx="5804034" cy="2204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B249FE-CA51-8780-3C26-8BFFAB84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807" y="2367815"/>
            <a:ext cx="5595485" cy="39968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C386D-1602-2FE0-C343-E141FB2C7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8" y="3361623"/>
            <a:ext cx="4254367" cy="32658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475AB6-79E4-C857-9575-076ECDA3C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053" y="493349"/>
            <a:ext cx="7772400" cy="50479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DD07C0-1C7F-63D0-FADC-59805C04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081" y="1646921"/>
            <a:ext cx="5188567" cy="5047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311321-1F30-DFE8-111E-1B1C3AFAB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299" y="1231899"/>
            <a:ext cx="8287352" cy="4947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55EC5-C7E9-9327-E11A-8E2DF5B1E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133" y="0"/>
            <a:ext cx="7772400" cy="27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70E1-220B-18BD-1AB8-642CD685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International Comparison – PISA Scores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DD0053-49D7-A93E-83BE-1EB53CCB1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295203"/>
              </p:ext>
            </p:extLst>
          </p:nvPr>
        </p:nvGraphicFramePr>
        <p:xfrm>
          <a:off x="735725" y="4276643"/>
          <a:ext cx="6589987" cy="1828800"/>
        </p:xfrm>
        <a:graphic>
          <a:graphicData uri="http://schemas.openxmlformats.org/drawingml/2006/table">
            <a:tbl>
              <a:tblPr/>
              <a:tblGrid>
                <a:gridCol w="1647497">
                  <a:extLst>
                    <a:ext uri="{9D8B030D-6E8A-4147-A177-3AD203B41FA5}">
                      <a16:colId xmlns:a16="http://schemas.microsoft.com/office/drawing/2014/main" val="4136977298"/>
                    </a:ext>
                  </a:extLst>
                </a:gridCol>
                <a:gridCol w="1650520">
                  <a:extLst>
                    <a:ext uri="{9D8B030D-6E8A-4147-A177-3AD203B41FA5}">
                      <a16:colId xmlns:a16="http://schemas.microsoft.com/office/drawing/2014/main" val="2133368998"/>
                    </a:ext>
                  </a:extLst>
                </a:gridCol>
                <a:gridCol w="1644473">
                  <a:extLst>
                    <a:ext uri="{9D8B030D-6E8A-4147-A177-3AD203B41FA5}">
                      <a16:colId xmlns:a16="http://schemas.microsoft.com/office/drawing/2014/main" val="2817113640"/>
                    </a:ext>
                  </a:extLst>
                </a:gridCol>
                <a:gridCol w="1647497">
                  <a:extLst>
                    <a:ext uri="{9D8B030D-6E8A-4147-A177-3AD203B41FA5}">
                      <a16:colId xmlns:a16="http://schemas.microsoft.com/office/drawing/2014/main" val="14879887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Reading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Math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Science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7334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Singapore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/>
                          </a:solidFill>
                        </a:rPr>
                        <a:t>1st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/>
                          </a:solidFill>
                        </a:rPr>
                        <a:t>1st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7890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4521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/>
                          </a:solidFill>
                        </a:rPr>
                        <a:t>Finland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4898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/>
                          </a:solidFill>
                        </a:rPr>
                        <a:t>India (2009)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/>
                          </a:solidFill>
                        </a:rPr>
                        <a:t>72nd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73rd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72nd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1219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862623-0780-145F-1D93-CD94F52E2C2A}"/>
              </a:ext>
            </a:extLst>
          </p:cNvPr>
          <p:cNvSpPr txBox="1"/>
          <p:nvPr/>
        </p:nvSpPr>
        <p:spPr>
          <a:xfrm>
            <a:off x="646112" y="2044005"/>
            <a:ext cx="62696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India: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Participated only once in 2009; performed poorly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Top Performers (2022 PISA):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Singapore (1st in reading, math, science)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Finland, Japan, South Korea, Canada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690AF-890C-033F-50B2-146314FE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31" y="1761423"/>
            <a:ext cx="5381297" cy="39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7503-517A-F167-6ADE-3FBADCB7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1" y="323992"/>
            <a:ext cx="9404723" cy="99771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Global Best Practices in Education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1E2DC9-0931-0C90-6439-DA907CA4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1" y="1450428"/>
            <a:ext cx="6921337" cy="50835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Key Highlights by Country: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 </a:t>
            </a:r>
            <a:r>
              <a:rPr lang="en-US" dirty="0">
                <a:solidFill>
                  <a:srgbClr val="FFFF00"/>
                </a:solidFill>
              </a:rPr>
              <a:t>Finland</a:t>
            </a:r>
            <a:r>
              <a:rPr lang="en-US" dirty="0">
                <a:solidFill>
                  <a:schemeClr val="accent3"/>
                </a:solidFill>
              </a:rPr>
              <a:t> </a:t>
            </a:r>
            <a:r>
              <a:rPr lang="en-US" dirty="0"/>
              <a:t>– Teacher education at master’s level, no homework policy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Singapore</a:t>
            </a:r>
            <a:r>
              <a:rPr lang="en-US" dirty="0"/>
              <a:t> – “Teach Less, Learn More” initiative promoting deep learning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South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Korea</a:t>
            </a:r>
            <a:r>
              <a:rPr lang="en-US" dirty="0"/>
              <a:t> – National curriculum emphasizing academic rigor</a:t>
            </a:r>
          </a:p>
          <a:p>
            <a:r>
              <a:rPr lang="en-US" dirty="0">
                <a:solidFill>
                  <a:srgbClr val="FFFF00"/>
                </a:solidFill>
              </a:rPr>
              <a:t>Canada</a:t>
            </a:r>
            <a:r>
              <a:rPr lang="en-US" dirty="0"/>
              <a:t> – Co-op education, standardized national curricula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United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States</a:t>
            </a:r>
            <a:r>
              <a:rPr lang="en-US" dirty="0"/>
              <a:t> – Elementary and Secondary Education Act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Australia</a:t>
            </a:r>
            <a:r>
              <a:rPr lang="en-US" dirty="0"/>
              <a:t> – Multicultural curriculum approach</a:t>
            </a:r>
          </a:p>
          <a:p>
            <a:r>
              <a:rPr lang="en-US" dirty="0">
                <a:solidFill>
                  <a:srgbClr val="FFFF00"/>
                </a:solidFill>
              </a:rPr>
              <a:t>Netherlands</a:t>
            </a:r>
            <a:r>
              <a:rPr lang="en-US" dirty="0"/>
              <a:t> – Strong early childhood focus (80% of 3–4-year-olds enrolled)</a:t>
            </a:r>
          </a:p>
          <a:p>
            <a:r>
              <a:rPr lang="en-US" dirty="0">
                <a:solidFill>
                  <a:srgbClr val="FFFF00"/>
                </a:solidFill>
              </a:rPr>
              <a:t>Germany</a:t>
            </a:r>
            <a:r>
              <a:rPr lang="en-US" dirty="0"/>
              <a:t> – Dual education system (school + apprenticeship)</a:t>
            </a:r>
          </a:p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United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Kingdom</a:t>
            </a:r>
            <a:r>
              <a:rPr lang="en-US" dirty="0"/>
              <a:t> – Butler Act: Free elementary education</a:t>
            </a:r>
          </a:p>
          <a:p>
            <a:r>
              <a:rPr lang="en-US" dirty="0">
                <a:solidFill>
                  <a:srgbClr val="FFFF00"/>
                </a:solidFill>
              </a:rPr>
              <a:t>Japan</a:t>
            </a:r>
            <a:r>
              <a:rPr lang="en-US" dirty="0"/>
              <a:t> – Moral education integrated into curriculum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Takeaway:</a:t>
            </a:r>
          </a:p>
          <a:p>
            <a:r>
              <a:rPr lang="en-US" dirty="0"/>
              <a:t>These countries showcase how policy-driven, inclusive, and innovative approaches lead to high-performing education systems. These models can inform reforms in countries facing academic stress and mental health crises.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5047C2-3F77-0298-B21A-D1F0CF29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47" y="1450428"/>
            <a:ext cx="4588042" cy="44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0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EC42-3BCF-F001-6497-237923B4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" y="343388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Policy Interventions and Impact on Student Suicides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4A37-5E81-4FDC-54DA-154BA8D8A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" y="1749286"/>
            <a:ext cx="6192009" cy="49993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Key Observations: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Kerala</a:t>
            </a:r>
          </a:p>
          <a:p>
            <a:r>
              <a:rPr lang="en-US" dirty="0"/>
              <a:t>Policy: 2022 – National Suicide Prevention Strategy (National Policy)</a:t>
            </a:r>
          </a:p>
          <a:p>
            <a:r>
              <a:rPr lang="en-US" dirty="0">
                <a:solidFill>
                  <a:srgbClr val="FFFF00"/>
                </a:solidFill>
              </a:rPr>
              <a:t>Impact:</a:t>
            </a:r>
          </a:p>
          <a:p>
            <a:r>
              <a:rPr lang="en-US" dirty="0"/>
              <a:t>Suicides dropped from 9,549 (2021) to 8,950 (2023)</a:t>
            </a:r>
          </a:p>
          <a:p>
            <a:r>
              <a:rPr lang="en-US" dirty="0"/>
              <a:t>Early signs of success in implementing nationwide mental health interventions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Tamil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Nadu</a:t>
            </a:r>
          </a:p>
          <a:p>
            <a:r>
              <a:rPr lang="en-US" dirty="0"/>
              <a:t>Policy: 2004 – Supplementary Exams for Class X &amp; XII</a:t>
            </a:r>
          </a:p>
          <a:p>
            <a:r>
              <a:rPr lang="en-US" dirty="0">
                <a:solidFill>
                  <a:srgbClr val="FFFF00"/>
                </a:solidFill>
              </a:rPr>
              <a:t>Impact:</a:t>
            </a:r>
          </a:p>
          <a:p>
            <a:r>
              <a:rPr lang="en-US" dirty="0"/>
              <a:t>Suicides decreased from 407 (2004) to 102 (2006)</a:t>
            </a:r>
          </a:p>
          <a:p>
            <a:r>
              <a:rPr lang="en-US" dirty="0"/>
              <a:t>Shows effectiveness of reducing academic pressure through alternative assessment methods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Takeaway:</a:t>
            </a:r>
          </a:p>
          <a:p>
            <a:pPr marL="0" indent="0">
              <a:buNone/>
            </a:pPr>
            <a:r>
              <a:rPr lang="en-US" dirty="0"/>
              <a:t>Policy-level changes addressing mental health and academic flexibility can lead to measurable reductions in student suicides.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385A-7C26-ABE4-A932-9BAD5E36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694" y="1620078"/>
            <a:ext cx="4403035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91CF-80C1-0A41-B705-446B9FED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Business Insights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2A0EE-E909-8963-F1E6-3F53C81F4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8" y="1725659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Key Pillars for Strengthening India's Education System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Main Reform Areas and Their Impacts:</a:t>
            </a:r>
          </a:p>
          <a:p>
            <a:r>
              <a:rPr lang="en-US" dirty="0"/>
              <a:t>Holistic Curriculum</a:t>
            </a:r>
          </a:p>
          <a:p>
            <a:r>
              <a:rPr lang="en-US" dirty="0"/>
              <a:t>Equal Access to Education</a:t>
            </a:r>
          </a:p>
          <a:p>
            <a:r>
              <a:rPr lang="en-US" dirty="0"/>
              <a:t>Highly Trained Teachers</a:t>
            </a:r>
          </a:p>
          <a:p>
            <a:r>
              <a:rPr lang="en-US" dirty="0"/>
              <a:t>Low Student-Teacher Ratio</a:t>
            </a:r>
          </a:p>
          <a:p>
            <a:r>
              <a:rPr lang="en-US" dirty="0"/>
              <a:t>Early Childhood Education</a:t>
            </a:r>
          </a:p>
          <a:p>
            <a:r>
              <a:rPr lang="en-US" dirty="0"/>
              <a:t>Vocational and Skill Education</a:t>
            </a:r>
          </a:p>
          <a:p>
            <a:r>
              <a:rPr lang="en-US" dirty="0"/>
              <a:t>Strong Public Funding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Takeaway:</a:t>
            </a:r>
            <a:br>
              <a:rPr lang="en-US" dirty="0"/>
            </a:br>
            <a:r>
              <a:rPr lang="en-US" dirty="0"/>
              <a:t>India’s educational reform must be multifaceted, targeting access, quality, well-being, and equity—ensuring students not only learn but thrive.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2AE2B-BE12-0878-9FD5-38AA89864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85" y="1317335"/>
            <a:ext cx="4141237" cy="36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F23A-6A55-B315-DEBD-B3436F8D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Conclusion: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8D35-E40F-0CF6-F914-D25EDF5E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7140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”National suicide prevention policy and supplementary examination policy show how policies can reduce student suicides. Global models offer India a path forward through reforms in curriculum, teacher training, and access."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9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D949-56C6-87DB-0F26-D0B53B1E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Cleaning: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9028-E6F8-C95A-42F7-71364F52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01131" cy="2951835"/>
          </a:xfrm>
        </p:spPr>
        <p:txBody>
          <a:bodyPr/>
          <a:lstStyle/>
          <a:p>
            <a:r>
              <a:rPr lang="en-US" dirty="0"/>
              <a:t>Education – Concatenated year-wise  Data Frames</a:t>
            </a:r>
          </a:p>
          <a:p>
            <a:pPr lvl="1"/>
            <a:r>
              <a:rPr lang="en-US" dirty="0"/>
              <a:t>pd.concat([df1,df2],axis = 1)</a:t>
            </a:r>
          </a:p>
          <a:p>
            <a:pPr lvl="1"/>
            <a:r>
              <a:rPr lang="en-US" dirty="0"/>
              <a:t>df["State"].ffill(inplace = True)</a:t>
            </a:r>
          </a:p>
          <a:p>
            <a:pPr lvl="1"/>
            <a:r>
              <a:rPr lang="en-US" dirty="0"/>
              <a:t>df["Scam Name"].replace("Byju's Scam","Byju's coaching Scam",inplace = True)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9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4D7B-D8CD-FAC1-1779-3F236888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References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8FED1-128C-923B-314B-03FB4ED5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NCRB Suicide Data (2022)</a:t>
            </a:r>
          </a:p>
          <a:p>
            <a:r>
              <a:rPr lang="en-US" dirty="0"/>
              <a:t>PISA Reports (OECD)</a:t>
            </a:r>
          </a:p>
          <a:p>
            <a:r>
              <a:rPr lang="en-US" dirty="0"/>
              <a:t>Ministry of Education Policies (NEP 2020)</a:t>
            </a:r>
          </a:p>
          <a:p>
            <a:r>
              <a:rPr lang="en-US" dirty="0"/>
              <a:t>WHO + National Suicide Prevention Strategy (India, 2022)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4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8D47-57F4-A05A-100B-603F8B0B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9028-7F0F-9E83-B510-C42710EC4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88204"/>
            <a:ext cx="8946541" cy="4195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Back Story    </a:t>
            </a:r>
          </a:p>
          <a:p>
            <a:r>
              <a:rPr lang="en-US" dirty="0"/>
              <a:t>Business Objective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Suicides in Indian Education System</a:t>
            </a:r>
          </a:p>
          <a:p>
            <a:r>
              <a:rPr lang="en-US" dirty="0"/>
              <a:t>Indian Education System Faults</a:t>
            </a:r>
          </a:p>
          <a:p>
            <a:r>
              <a:rPr lang="en-US" dirty="0"/>
              <a:t>Operational Failures in Education</a:t>
            </a:r>
          </a:p>
          <a:p>
            <a:r>
              <a:rPr lang="en-US" dirty="0"/>
              <a:t>Corruption and Scams in the Education system</a:t>
            </a:r>
          </a:p>
          <a:p>
            <a:r>
              <a:rPr lang="en-US" dirty="0"/>
              <a:t>International Comparison – PISA Scores</a:t>
            </a:r>
          </a:p>
          <a:p>
            <a:r>
              <a:rPr lang="en-US" dirty="0"/>
              <a:t>Global Best Practices in Education</a:t>
            </a:r>
          </a:p>
          <a:p>
            <a:r>
              <a:rPr lang="en-US" dirty="0"/>
              <a:t>Policy Interventions and Impact on Student Suicides</a:t>
            </a:r>
          </a:p>
          <a:p>
            <a:r>
              <a:rPr lang="en-US" dirty="0"/>
              <a:t>Key Pillars for Strengthening India's Education System</a:t>
            </a:r>
          </a:p>
          <a:p>
            <a:r>
              <a:rPr lang="en-US" dirty="0"/>
              <a:t>Conclusion      </a:t>
            </a:r>
          </a:p>
        </p:txBody>
      </p:sp>
    </p:spTree>
    <p:extLst>
      <p:ext uri="{BB962C8B-B14F-4D97-AF65-F5344CB8AC3E}">
        <p14:creationId xmlns:p14="http://schemas.microsoft.com/office/powerpoint/2010/main" val="168898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73C5-57D7-37A0-20CA-D451663F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Color Palette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0D7367A-3E8D-13A5-C1FA-3E6579B06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950630"/>
              </p:ext>
            </p:extLst>
          </p:nvPr>
        </p:nvGraphicFramePr>
        <p:xfrm>
          <a:off x="1103685" y="1774342"/>
          <a:ext cx="8947149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3673686080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2973129232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498354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Color Name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Hex code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Usage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4589"/>
                  </a:ext>
                </a:extLst>
              </a:tr>
              <a:tr h="4811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Straw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#E5D097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Heading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041934"/>
                  </a:ext>
                </a:extLst>
              </a:tr>
              <a:tr h="4811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Mustard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Gold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#E1B75E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Sub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Heading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97437"/>
                  </a:ext>
                </a:extLst>
              </a:tr>
              <a:tr h="4811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Dandelion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#EAEA54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Tertiary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Heading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13723"/>
                  </a:ext>
                </a:extLst>
              </a:tr>
              <a:tr h="13059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Cornflower blue</a:t>
                      </a:r>
                    </a:p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Light Red</a:t>
                      </a:r>
                    </a:p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Light Coral</a:t>
                      </a: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Light Green</a:t>
                      </a:r>
                    </a:p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Sky Blue</a:t>
                      </a:r>
                    </a:p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Amethyst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#6B8DE3</a:t>
                      </a:r>
                    </a:p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#F28D8D</a:t>
                      </a:r>
                    </a:p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#F2B591</a:t>
                      </a: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#C2E19A</a:t>
                      </a:r>
                    </a:p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#ACE2F2</a:t>
                      </a:r>
                    </a:p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#C28DDA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V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s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u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aliza</a:t>
                      </a:r>
                      <a:r>
                        <a:rPr lang="en-US" dirty="0"/>
                        <a:t>t</a:t>
                      </a: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io</a:t>
                      </a:r>
                      <a:r>
                        <a:rPr lang="en-US" dirty="0">
                          <a:solidFill>
                            <a:srgbClr val="92D050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2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2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34C7-7374-AB0E-27A9-F59F00B4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9" y="1869852"/>
            <a:ext cx="4572000" cy="479370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Gurukul’s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Pathshala’s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Nalanda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Takshashila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vikramashila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730BD-CFC9-29A8-2634-B1F3A466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960" y="0"/>
            <a:ext cx="7138647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1B4BD-B5E5-DC93-A11A-FDE4E501725A}"/>
              </a:ext>
            </a:extLst>
          </p:cNvPr>
          <p:cNvSpPr txBox="1"/>
          <p:nvPr/>
        </p:nvSpPr>
        <p:spPr>
          <a:xfrm>
            <a:off x="241739" y="185530"/>
            <a:ext cx="378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B4179-29B6-FFB1-3098-EAEA7C0F5DAB}"/>
              </a:ext>
            </a:extLst>
          </p:cNvPr>
          <p:cNvSpPr txBox="1"/>
          <p:nvPr/>
        </p:nvSpPr>
        <p:spPr>
          <a:xfrm>
            <a:off x="927652" y="116619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5393E-4C66-39AB-8905-037C7145DDB8}"/>
              </a:ext>
            </a:extLst>
          </p:cNvPr>
          <p:cNvSpPr txBox="1"/>
          <p:nvPr/>
        </p:nvSpPr>
        <p:spPr>
          <a:xfrm>
            <a:off x="241739" y="1056356"/>
            <a:ext cx="227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Ancient </a:t>
            </a:r>
            <a:r>
              <a:rPr lang="en-US" dirty="0">
                <a:solidFill>
                  <a:schemeClr val="accent3"/>
                </a:solidFill>
              </a:rPr>
              <a:t>Sc</a:t>
            </a:r>
            <a:r>
              <a:rPr lang="en-US" dirty="0">
                <a:solidFill>
                  <a:srgbClr val="FFC000"/>
                </a:solidFill>
              </a:rPr>
              <a:t>hools &amp; Universities:</a:t>
            </a:r>
          </a:p>
        </p:txBody>
      </p:sp>
    </p:spTree>
    <p:extLst>
      <p:ext uri="{BB962C8B-B14F-4D97-AF65-F5344CB8AC3E}">
        <p14:creationId xmlns:p14="http://schemas.microsoft.com/office/powerpoint/2010/main" val="20744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3C1E-5827-6642-C760-800152A5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Bussiness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6E59-683D-BEF8-73BE-0264E1F4B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92380"/>
            <a:ext cx="10657993" cy="3473239"/>
          </a:xfrm>
        </p:spPr>
        <p:txBody>
          <a:bodyPr>
            <a:normAutofit/>
          </a:bodyPr>
          <a:lstStyle/>
          <a:p>
            <a:r>
              <a:rPr lang="en-IN" sz="2000" dirty="0"/>
              <a:t>Understand education-related suicide trends in India</a:t>
            </a:r>
          </a:p>
          <a:p>
            <a:r>
              <a:rPr lang="en-IN" sz="2000" dirty="0"/>
              <a:t>Analyze systemic issues: exam pressure, scams, failure of reforms</a:t>
            </a:r>
          </a:p>
          <a:p>
            <a:r>
              <a:rPr lang="en-IN" sz="2000" dirty="0"/>
              <a:t>Learn from global education models (PISA, policy benchmarks)</a:t>
            </a:r>
          </a:p>
          <a:p>
            <a:r>
              <a:rPr lang="en-IN" sz="2000" dirty="0"/>
              <a:t>Recommend reforms to create a supportive academic environment</a:t>
            </a:r>
          </a:p>
          <a:p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0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5055-E2E2-75B8-DB2E-C2C76781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14C64-79FD-014F-67B8-918D660E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790"/>
            <a:ext cx="8946541" cy="48046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1. Problem Identification</a:t>
            </a:r>
          </a:p>
          <a:p>
            <a:r>
              <a:rPr lang="en-US" dirty="0"/>
              <a:t>Analyzed trends in student suicides in India from NCRB data</a:t>
            </a:r>
          </a:p>
          <a:p>
            <a:r>
              <a:rPr lang="en-US" dirty="0"/>
              <a:t>Identified key issue: high suicide rates linked to academic pressure, especially around exam failure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2. Data Collection</a:t>
            </a:r>
          </a:p>
          <a:p>
            <a:r>
              <a:rPr lang="en-US" dirty="0"/>
              <a:t>Collected suicide data from NCRB reports (2013–2021)</a:t>
            </a:r>
          </a:p>
          <a:p>
            <a:r>
              <a:rPr lang="en-US" dirty="0"/>
              <a:t>Focused on state-wise suicide statistics</a:t>
            </a:r>
          </a:p>
          <a:p>
            <a:r>
              <a:rPr lang="en-US" dirty="0"/>
              <a:t>Included policy implementation years from government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3. Data Cleaning &amp; Preparation</a:t>
            </a:r>
          </a:p>
          <a:p>
            <a:r>
              <a:rPr lang="en-US" dirty="0"/>
              <a:t>Removed irrelevant categories like ‘No Education’ or ‘Status Unknown’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4. Exploratory Data Analysis (EDA)</a:t>
            </a:r>
          </a:p>
          <a:p>
            <a:r>
              <a:rPr lang="en-US" dirty="0"/>
              <a:t>Visualized suicide trends across years, states</a:t>
            </a:r>
          </a:p>
          <a:p>
            <a:r>
              <a:rPr lang="en-US" dirty="0"/>
              <a:t>Highlighted before vs. after trends for states like Kerala and Tamil Nadu</a:t>
            </a:r>
          </a:p>
          <a:p>
            <a:r>
              <a:rPr lang="en-US" dirty="0"/>
              <a:t>Compared Indian education system with top 10 global education models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5. Policy Mapping</a:t>
            </a:r>
          </a:p>
          <a:p>
            <a:r>
              <a:rPr lang="en-US" dirty="0"/>
              <a:t>Mapped education reforms (e.g., NEP 2020, state-level strategies) against suicide trends</a:t>
            </a:r>
          </a:p>
          <a:p>
            <a:r>
              <a:rPr lang="en-US" dirty="0"/>
              <a:t>Created visual storytelling using radial charts for reform impact and global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0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A821-D0C6-442C-DC17-1F51FA1F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Suicides in Indian Education System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ED66-0C8F-6341-83EC-9F0F273B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97340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</a:rPr>
              <a:t>Key Facts:</a:t>
            </a:r>
          </a:p>
          <a:p>
            <a:r>
              <a:rPr lang="en-US" dirty="0"/>
              <a:t>Total student suicides (1,05,896+ in 2022 – NCRB)</a:t>
            </a:r>
          </a:p>
          <a:p>
            <a:r>
              <a:rPr lang="en-US" dirty="0"/>
              <a:t>High suicide rates in 15–29 age group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Common reasons:</a:t>
            </a:r>
          </a:p>
          <a:p>
            <a:r>
              <a:rPr lang="en-US" dirty="0"/>
              <a:t>Securing Pass Mark</a:t>
            </a:r>
          </a:p>
          <a:p>
            <a:r>
              <a:rPr lang="en-US" dirty="0"/>
              <a:t>Over-Ambitious Parents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85BE-6E1D-FD99-B20F-81B4CE11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ED55BB-25FF-8869-3976-A3492FB5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07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9E63-EBD9-9EF4-1023-068401CA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Indian Education System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B474-EC2E-C49C-04F9-CFE7FD615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12" y="1152939"/>
            <a:ext cx="4754149" cy="54863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Academic Pressure &amp; Career Forcing</a:t>
            </a:r>
          </a:p>
          <a:p>
            <a:r>
              <a:rPr lang="en-US" sz="2800" dirty="0"/>
              <a:t>Forced B.Tech/MBBS paths</a:t>
            </a:r>
          </a:p>
          <a:p>
            <a:r>
              <a:rPr lang="en-US" sz="2800" dirty="0"/>
              <a:t>Societal pressure to follow fixed career templates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Outdated &amp; Rigid Learning System</a:t>
            </a:r>
          </a:p>
          <a:p>
            <a:r>
              <a:rPr lang="en-US" sz="2800" dirty="0"/>
              <a:t>No practical learning environment</a:t>
            </a:r>
          </a:p>
          <a:p>
            <a:r>
              <a:rPr lang="en-US" sz="2800" dirty="0"/>
              <a:t>Outdated textbooks and rote-learning models</a:t>
            </a:r>
          </a:p>
          <a:p>
            <a:r>
              <a:rPr lang="en-US" sz="2800" dirty="0"/>
              <a:t>No room for curiosity, critical thinking killed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Poor Teaching Infrastructure</a:t>
            </a:r>
          </a:p>
          <a:p>
            <a:r>
              <a:rPr lang="en-US" sz="2800" dirty="0"/>
              <a:t>Broken English or underqualified teachers</a:t>
            </a:r>
          </a:p>
          <a:p>
            <a:r>
              <a:rPr lang="en-US" sz="2800" dirty="0"/>
              <a:t>Teacher discouragement and lack of empathy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Lack of Student Support</a:t>
            </a:r>
          </a:p>
          <a:p>
            <a:r>
              <a:rPr lang="en-US" sz="2800" dirty="0"/>
              <a:t>“No one believes in you” mindset</a:t>
            </a:r>
          </a:p>
          <a:p>
            <a:r>
              <a:rPr lang="en-US" sz="2800" dirty="0"/>
              <a:t>No space for regret, mistakes, or alternative choices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>
                <a:solidFill>
                  <a:srgbClr val="FFC000"/>
                </a:solidFill>
              </a:rPr>
              <a:t>Structural &amp; Ethical Failures</a:t>
            </a:r>
          </a:p>
          <a:p>
            <a:r>
              <a:rPr lang="en-US" sz="2800" dirty="0"/>
              <a:t>Widespread corruption in institutions</a:t>
            </a:r>
          </a:p>
          <a:p>
            <a:r>
              <a:rPr lang="en-US" sz="2800" dirty="0"/>
              <a:t>Fake/unfit institutes running without scrutiny</a:t>
            </a:r>
          </a:p>
          <a:p>
            <a:r>
              <a:rPr lang="en-US" sz="2800" dirty="0"/>
              <a:t>Regret-driven choices due to poor counseling</a:t>
            </a:r>
          </a:p>
          <a:p>
            <a:r>
              <a:rPr lang="en-US" sz="2800" dirty="0"/>
              <a:t>Societal conditions prioritizing ranks over mental health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655DD-0788-F35D-3486-DBC704A6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524" y="1453415"/>
            <a:ext cx="6734476" cy="44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9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831</TotalTime>
  <Words>1096</Words>
  <Application>Microsoft Macintosh PowerPoint</Application>
  <PresentationFormat>Widescreen</PresentationFormat>
  <Paragraphs>209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Factors Behind The Failure Of Indian Education System </vt:lpstr>
      <vt:lpstr>Table of contents</vt:lpstr>
      <vt:lpstr>Color Palette</vt:lpstr>
      <vt:lpstr>Gurukul’s  Pathshala’s  Nalanda  Takshashila  vikramashila </vt:lpstr>
      <vt:lpstr>Bussiness Objective</vt:lpstr>
      <vt:lpstr>Approach</vt:lpstr>
      <vt:lpstr>Suicides in Indian Education System</vt:lpstr>
      <vt:lpstr>PowerPoint Presentation</vt:lpstr>
      <vt:lpstr>Indian Education System Faults</vt:lpstr>
      <vt:lpstr>Operational Failures in Education </vt:lpstr>
      <vt:lpstr>Corruption and Scams in the Education system </vt:lpstr>
      <vt:lpstr>PowerPoint Presentation</vt:lpstr>
      <vt:lpstr>International Comparison – PISA Scores </vt:lpstr>
      <vt:lpstr>Global Best Practices in Education</vt:lpstr>
      <vt:lpstr>Policy Interventions and Impact on Student Suicides </vt:lpstr>
      <vt:lpstr>Business Insights </vt:lpstr>
      <vt:lpstr>Conclusion: </vt:lpstr>
      <vt:lpstr>Data Cleaning: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Behind The Failure Of Indian Education System </dc:title>
  <dc:creator>karrea09@gmail.com</dc:creator>
  <cp:lastModifiedBy>karrea09@gmail.com</cp:lastModifiedBy>
  <cp:revision>16</cp:revision>
  <dcterms:created xsi:type="dcterms:W3CDTF">2025-04-20T14:09:13Z</dcterms:created>
  <dcterms:modified xsi:type="dcterms:W3CDTF">2025-04-23T09:20:14Z</dcterms:modified>
</cp:coreProperties>
</file>